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Relationship Id="rId4" Type="http://purl.oclc.org/ooxml/officeDocument/relationships/customProperties" Target="docProps/custom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7" r:id="rId5"/>
    <p:sldId id="272" r:id="rId6"/>
    <p:sldId id="274" r:id="rId7"/>
    <p:sldId id="281" r:id="rId8"/>
    <p:sldId id="275" r:id="rId9"/>
    <p:sldId id="276" r:id="rId10"/>
    <p:sldId id="277" r:id="rId11"/>
    <p:sldId id="286" r:id="rId12"/>
    <p:sldId id="278" r:id="rId13"/>
    <p:sldId id="282" r:id="rId14"/>
    <p:sldId id="279" r:id="rId15"/>
    <p:sldId id="280" r:id="rId16"/>
    <p:sldId id="283" r:id="rId17"/>
    <p:sldId id="287" r:id="rId18"/>
    <p:sldId id="290" r:id="rId19"/>
    <p:sldId id="288" r:id="rId20"/>
    <p:sldId id="273" r:id="rId21"/>
    <p:sldId id="289" r:id="rId22"/>
    <p:sldId id="285" r:id="rId23"/>
    <p:sldId id="291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%" g="0%" b="0%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%"/>
            </a:schemeClr>
          </a:solidFill>
        </a:fill>
      </a:tcStyle>
    </a:band1H>
    <a:band1V>
      <a:tcStyle>
        <a:tcBdr/>
        <a:fill>
          <a:solidFill>
            <a:schemeClr val="accent1">
              <a:tint val="20%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%" g="0%" b="0%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1.651%" autoAdjust="0"/>
    <p:restoredTop sz="94.66%"/>
  </p:normalViewPr>
  <p:slideViewPr>
    <p:cSldViewPr>
      <p:cViewPr varScale="1">
        <p:scale>
          <a:sx n="83" d="100"/>
          <a:sy n="83" d="100"/>
        </p:scale>
        <p:origin x="768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4.xml"/><Relationship Id="rId13" Type="http://purl.oclc.org/ooxml/officeDocument/relationships/slide" Target="slides/slide9.xml"/><Relationship Id="rId18" Type="http://purl.oclc.org/ooxml/officeDocument/relationships/slide" Target="slides/slide14.xml"/><Relationship Id="rId26" Type="http://purl.oclc.org/ooxml/officeDocument/relationships/handoutMaster" Target="handoutMasters/handoutMaster1.xml"/><Relationship Id="rId3" Type="http://purl.oclc.org/ooxml/officeDocument/relationships/customXml" Target="../customXml/item3.xml"/><Relationship Id="rId21" Type="http://purl.oclc.org/ooxml/officeDocument/relationships/slide" Target="slides/slide17.xml"/><Relationship Id="rId7" Type="http://purl.oclc.org/ooxml/officeDocument/relationships/slide" Target="slides/slide3.xml"/><Relationship Id="rId12" Type="http://purl.oclc.org/ooxml/officeDocument/relationships/slide" Target="slides/slide8.xml"/><Relationship Id="rId17" Type="http://purl.oclc.org/ooxml/officeDocument/relationships/slide" Target="slides/slide13.xml"/><Relationship Id="rId25" Type="http://purl.oclc.org/ooxml/officeDocument/relationships/notesMaster" Target="notesMasters/notesMaster1.xml"/><Relationship Id="rId2" Type="http://purl.oclc.org/ooxml/officeDocument/relationships/customXml" Target="../customXml/item2.xml"/><Relationship Id="rId16" Type="http://purl.oclc.org/ooxml/officeDocument/relationships/slide" Target="slides/slide12.xml"/><Relationship Id="rId20" Type="http://purl.oclc.org/ooxml/officeDocument/relationships/slide" Target="slides/slide16.xml"/><Relationship Id="rId29" Type="http://purl.oclc.org/ooxml/officeDocument/relationships/theme" Target="theme/theme1.xml"/><Relationship Id="rId1" Type="http://purl.oclc.org/ooxml/officeDocument/relationships/customXml" Target="../customXml/item1.xml"/><Relationship Id="rId6" Type="http://purl.oclc.org/ooxml/officeDocument/relationships/slide" Target="slides/slide2.xml"/><Relationship Id="rId11" Type="http://purl.oclc.org/ooxml/officeDocument/relationships/slide" Target="slides/slide7.xml"/><Relationship Id="rId24" Type="http://purl.oclc.org/ooxml/officeDocument/relationships/slide" Target="slides/slide20.xml"/><Relationship Id="rId5" Type="http://purl.oclc.org/ooxml/officeDocument/relationships/slide" Target="slides/slide1.xml"/><Relationship Id="rId15" Type="http://purl.oclc.org/ooxml/officeDocument/relationships/slide" Target="slides/slide11.xml"/><Relationship Id="rId23" Type="http://purl.oclc.org/ooxml/officeDocument/relationships/slide" Target="slides/slide19.xml"/><Relationship Id="rId28" Type="http://purl.oclc.org/ooxml/officeDocument/relationships/viewProps" Target="viewProps.xml"/><Relationship Id="rId10" Type="http://purl.oclc.org/ooxml/officeDocument/relationships/slide" Target="slides/slide6.xml"/><Relationship Id="rId19" Type="http://purl.oclc.org/ooxml/officeDocument/relationships/slide" Target="slides/slide15.xml"/><Relationship Id="rId4" Type="http://purl.oclc.org/ooxml/officeDocument/relationships/slideMaster" Target="slideMasters/slideMaster1.xml"/><Relationship Id="rId9" Type="http://purl.oclc.org/ooxml/officeDocument/relationships/slide" Target="slides/slide5.xml"/><Relationship Id="rId14" Type="http://purl.oclc.org/ooxml/officeDocument/relationships/slide" Target="slides/slide10.xml"/><Relationship Id="rId22" Type="http://purl.oclc.org/ooxml/officeDocument/relationships/slide" Target="slides/slide18.xml"/><Relationship Id="rId27" Type="http://purl.oclc.org/ooxml/officeDocument/relationships/presProps" Target="presProps.xml"/><Relationship Id="rId30" Type="http://purl.oclc.org/ooxml/officeDocument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%">
                    <a:schemeClr val="accent1">
                      <a:lumMod val="75%"/>
                    </a:schemeClr>
                  </a:gs>
                  <a:gs pos="0%">
                    <a:schemeClr val="accent1"/>
                  </a:gs>
                  <a:gs pos="100%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%">
                    <a:schemeClr val="accent1">
                      <a:lumMod val="75%"/>
                    </a:schemeClr>
                  </a:gs>
                  <a:gs pos="50%">
                    <a:schemeClr val="accent1">
                      <a:lumMod val="75%"/>
                    </a:schemeClr>
                  </a:gs>
                  <a:gs pos="100%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%">
                    <a:schemeClr val="accent1">
                      <a:lumMod val="50%"/>
                    </a:schemeClr>
                  </a:gs>
                  <a:gs pos="100%">
                    <a:schemeClr val="accent1">
                      <a:lumMod val="75%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%">
                    <a:schemeClr val="accent1">
                      <a:lumMod val="75%"/>
                    </a:schemeClr>
                  </a:gs>
                  <a:gs pos="0%">
                    <a:schemeClr val="accent1"/>
                  </a:gs>
                  <a:gs pos="100%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%">
                    <a:schemeClr val="accent1">
                      <a:lumMod val="75%"/>
                    </a:schemeClr>
                  </a:gs>
                  <a:gs pos="50%">
                    <a:schemeClr val="accent1">
                      <a:lumMod val="75%"/>
                    </a:schemeClr>
                  </a:gs>
                  <a:gs pos="100%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%">
                    <a:schemeClr val="accent1">
                      <a:lumMod val="50%"/>
                    </a:schemeClr>
                  </a:gs>
                  <a:gs pos="100%">
                    <a:schemeClr val="accent1">
                      <a:lumMod val="75%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%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%"/>
            </a:lvl8pPr>
            <a:lvl9pPr>
              <a:defRPr baseline="0%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%">
                    <a:schemeClr val="accent1">
                      <a:lumMod val="75%"/>
                    </a:schemeClr>
                  </a:gs>
                  <a:gs pos="0%">
                    <a:schemeClr val="accent1"/>
                  </a:gs>
                  <a:gs pos="100%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%">
                    <a:schemeClr val="accent1">
                      <a:lumMod val="75%"/>
                    </a:schemeClr>
                  </a:gs>
                  <a:gs pos="50%">
                    <a:schemeClr val="accent1">
                      <a:lumMod val="75%"/>
                    </a:schemeClr>
                  </a:gs>
                  <a:gs pos="100%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%">
                    <a:schemeClr val="accent1">
                      <a:lumMod val="50%"/>
                    </a:schemeClr>
                  </a:gs>
                  <a:gs pos="100%">
                    <a:schemeClr val="accent1">
                      <a:lumMod val="75%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%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%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%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%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%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%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%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%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%"/>
            </a:lvl8pPr>
            <a:lvl9pPr>
              <a:defRPr sz="2000" baseline="0%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%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%"/>
            </a:lvl7pPr>
            <a:lvl8pPr>
              <a:defRPr sz="2000" baseline="0%"/>
            </a:lvl8pPr>
            <a:lvl9pPr>
              <a:defRPr sz="2000" baseline="0%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%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%"/>
            </a:lvl6pPr>
            <a:lvl7pPr>
              <a:defRPr sz="2000" baseline="0%"/>
            </a:lvl7pPr>
            <a:lvl8pPr>
              <a:defRPr sz="2000" baseline="0%"/>
            </a:lvl8pPr>
            <a:lvl9pPr>
              <a:defRPr sz="2000" baseline="0%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%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%"/>
            </a:lvl8pPr>
            <a:lvl9pPr>
              <a:defRPr sz="2000" baseline="0%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%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%"/>
                <a:lumOff val="25%"/>
              </a:schemeClr>
            </a:solidFill>
            <a:miter lim="800%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gradFill flip="none" rotWithShape="1">
          <a:gsLst>
            <a:gs pos="0%">
              <a:schemeClr val="bg2">
                <a:tint val="100%"/>
                <a:shade val="0%"/>
                <a:satMod val="100%"/>
              </a:schemeClr>
            </a:gs>
            <a:gs pos="85%">
              <a:schemeClr val="bg2">
                <a:tint val="100%"/>
                <a:shade val="30%"/>
                <a:satMod val="100%"/>
              </a:schemeClr>
            </a:gs>
            <a:gs pos="100%">
              <a:schemeClr val="bg2">
                <a:shade val="60%"/>
                <a:satMod val="100%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%">
                    <a:schemeClr val="accent1">
                      <a:lumMod val="75%"/>
                    </a:schemeClr>
                  </a:gs>
                  <a:gs pos="0%">
                    <a:schemeClr val="accent1"/>
                  </a:gs>
                  <a:gs pos="100%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%">
                    <a:schemeClr val="accent1">
                      <a:lumMod val="75%"/>
                    </a:schemeClr>
                  </a:gs>
                  <a:gs pos="50%">
                    <a:schemeClr val="accent1">
                      <a:lumMod val="75%"/>
                    </a:schemeClr>
                  </a:gs>
                  <a:gs pos="100%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%">
                    <a:schemeClr val="accent1">
                      <a:lumMod val="50%"/>
                    </a:schemeClr>
                  </a:gs>
                  <a:gs pos="100%">
                    <a:schemeClr val="accent1">
                      <a:lumMod val="75%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%"/>
        </a:lnSpc>
        <a:spcBef>
          <a:spcPct val="0%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%"/>
        </a:lnSpc>
        <a:spcBef>
          <a:spcPts val="1600"/>
        </a:spcBef>
        <a:buClr>
          <a:schemeClr val="accent1"/>
        </a:buClr>
        <a:buSzPct val="100%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%"/>
        </a:lnSpc>
        <a:spcBef>
          <a:spcPts val="800"/>
        </a:spcBef>
        <a:buClr>
          <a:schemeClr val="accent1"/>
        </a:buClr>
        <a:buSzPct val="80%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%"/>
        </a:lnSpc>
        <a:spcBef>
          <a:spcPts val="800"/>
        </a:spcBef>
        <a:buClr>
          <a:schemeClr val="accent1"/>
        </a:buClr>
        <a:buSzPct val="80%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%"/>
        </a:lnSpc>
        <a:spcBef>
          <a:spcPts val="800"/>
        </a:spcBef>
        <a:buClr>
          <a:schemeClr val="accent1"/>
        </a:buClr>
        <a:buSzPct val="80%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%"/>
        </a:lnSpc>
        <a:spcBef>
          <a:spcPts val="800"/>
        </a:spcBef>
        <a:buClr>
          <a:schemeClr val="accent1"/>
        </a:buClr>
        <a:buSzPct val="80%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%"/>
        </a:lnSpc>
        <a:spcBef>
          <a:spcPts val="800"/>
        </a:spcBef>
        <a:buClr>
          <a:schemeClr val="accent1"/>
        </a:buClr>
        <a:buSzPct val="80%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%"/>
        </a:lnSpc>
        <a:spcBef>
          <a:spcPts val="800"/>
        </a:spcBef>
        <a:buClr>
          <a:schemeClr val="accent1"/>
        </a:buClr>
        <a:buSzPct val="80%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%"/>
        </a:lnSpc>
        <a:spcBef>
          <a:spcPts val="800"/>
        </a:spcBef>
        <a:buClr>
          <a:schemeClr val="accent1"/>
        </a:buClr>
        <a:buSzPct val="80%"/>
        <a:buFont typeface="Arial" pitchFamily="34" charset="0"/>
        <a:buChar char="•"/>
        <a:defRPr sz="2000" kern="1200" baseline="0%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%"/>
        </a:lnSpc>
        <a:spcBef>
          <a:spcPts val="800"/>
        </a:spcBef>
        <a:buClr>
          <a:schemeClr val="accent1"/>
        </a:buClr>
        <a:buSzPct val="80%"/>
        <a:buFont typeface="Arial" pitchFamily="34" charset="0"/>
        <a:buChar char="•"/>
        <a:defRPr sz="2000" kern="1200" baseline="0%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1.pn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image" Target="../media/image13.png"/><Relationship Id="rId1" Type="http://purl.oclc.org/ooxml/officeDocument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15.png"/><Relationship Id="rId2" Type="http://purl.oclc.org/ooxml/officeDocument/relationships/image" Target="../media/image14.png"/><Relationship Id="rId1" Type="http://purl.oclc.org/ooxml/officeDocument/relationships/slideLayout" Target="../slideLayouts/slideLayout7.xml"/><Relationship Id="rId5" Type="http://purl.oclc.org/ooxml/officeDocument/relationships/image" Target="../media/image17.png"/><Relationship Id="rId4" Type="http://purl.oclc.org/ooxml/officeDocument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image" Target="../media/image18.png"/><Relationship Id="rId1" Type="http://purl.oclc.org/ooxml/officeDocument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21.png"/><Relationship Id="rId2" Type="http://purl.oclc.org/ooxml/officeDocument/relationships/image" Target="../media/image20.pn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3.png"/><Relationship Id="rId2" Type="http://purl.oclc.org/ooxml/officeDocument/relationships/image" Target="../media/image22.png"/><Relationship Id="rId1" Type="http://purl.oclc.org/ooxml/officeDocument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24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26.png"/><Relationship Id="rId2" Type="http://purl.oclc.org/ooxml/officeDocument/relationships/image" Target="../media/image25.pn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28.png"/><Relationship Id="rId2" Type="http://purl.oclc.org/ooxml/officeDocument/relationships/image" Target="../media/image27.pn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3.jpeg"/><Relationship Id="rId2" Type="http://purl.oclc.org/ooxml/officeDocument/relationships/image" Target="../media/image2.png"/><Relationship Id="rId1" Type="http://purl.oclc.org/ooxml/officeDocument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5.png"/><Relationship Id="rId2" Type="http://purl.oclc.org/ooxml/officeDocument/relationships/image" Target="../media/image4.png"/><Relationship Id="rId1" Type="http://purl.oclc.org/ooxml/officeDocument/relationships/slideLayout" Target="../slideLayouts/slideLayout7.xml"/><Relationship Id="rId4" Type="http://purl.oclc.org/ooxml/officeDocument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purl.oclc.org/ooxml/officeDocument/relationships/image" Target="../media/image7.jpg"/><Relationship Id="rId1" Type="http://purl.oclc.org/ooxml/officeDocument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9.png"/><Relationship Id="rId2" Type="http://purl.oclc.org/ooxml/officeDocument/relationships/image" Target="../media/image8.png"/><Relationship Id="rId1" Type="http://purl.oclc.org/ooxml/officeDocument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10.png"/><Relationship Id="rId1" Type="http://purl.oclc.org/ooxml/officeDocument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image" Target="../media/image11.png"/><Relationship Id="rId1" Type="http://purl.oclc.org/ooxml/officeDocument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36" y="1772816"/>
            <a:ext cx="8735325" cy="2000251"/>
          </a:xfrm>
        </p:spPr>
        <p:txBody>
          <a:bodyPr>
            <a:normAutofit fontScale="90%"/>
          </a:bodyPr>
          <a:lstStyle/>
          <a:p>
            <a:pPr>
              <a:lnSpc>
                <a:spcPct val="150%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List Management Application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9836" y="3568991"/>
            <a:ext cx="8735325" cy="1752600"/>
          </a:xfrm>
        </p:spPr>
        <p:txBody>
          <a:bodyPr>
            <a:normAutofit/>
          </a:bodyPr>
          <a:lstStyle/>
          <a:p>
            <a:r>
              <a:rPr lang="en-US" sz="3200" u="sng" dirty="0"/>
              <a:t>Android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C395F-36E4-4F1A-A189-3A3C9D1F0825}"/>
              </a:ext>
            </a:extLst>
          </p:cNvPr>
          <p:cNvSpPr/>
          <p:nvPr/>
        </p:nvSpPr>
        <p:spPr>
          <a:xfrm>
            <a:off x="3862164" y="4642821"/>
            <a:ext cx="86412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0" lvl="8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- Smith Dabreo (8382)</a:t>
            </a:r>
          </a:p>
          <a:p>
            <a:pPr marL="3657600" lvl="8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- Brian Dias (8384)</a:t>
            </a:r>
          </a:p>
        </p:txBody>
      </p:sp>
      <p:pic>
        <p:nvPicPr>
          <p:cNvPr id="1026" name="Picture 2" descr="Using vector assets in Android apps | by Nick Butcher | Android Developers  | Medium">
            <a:extLst>
              <a:ext uri="{FF2B5EF4-FFF2-40B4-BE49-F238E27FC236}">
                <a16:creationId xmlns:a16="http://schemas.microsoft.com/office/drawing/2014/main" id="{9FDC95F8-B91B-49B8-B094-5EECD3D09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%" b="100%" l="26%" r="72.083%">
                        <a14:foregroundMark x1="29.583%" y1="39.216%" x2="29.583%" y2="39.216%"/>
                        <a14:foregroundMark x1="30.667%" y1="57.703%" x2="30.667%" y2="57.703%"/>
                        <a14:foregroundMark x1="31.25%" y1="67.507%" x2="31.25%" y2="67.507%"/>
                        <a14:foregroundMark x1="41.75%" y1="42.577%" x2="41.75%" y2="42.577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.06%" r="28.581%"/>
          <a:stretch/>
        </p:blipFill>
        <p:spPr bwMode="auto">
          <a:xfrm>
            <a:off x="4654252" y="756590"/>
            <a:ext cx="6148598" cy="403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61D79A-F15D-4350-B273-94F90955E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921460"/>
            <a:ext cx="10553850" cy="59365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0C67C0-7625-434F-9EBB-3CE8354D7BAF}"/>
              </a:ext>
            </a:extLst>
          </p:cNvPr>
          <p:cNvSpPr/>
          <p:nvPr/>
        </p:nvSpPr>
        <p:spPr>
          <a:xfrm>
            <a:off x="4833490" y="213574"/>
            <a:ext cx="25218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Dashboard</a:t>
            </a:r>
            <a:endParaRPr lang="en-IN" sz="4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66F7F-FAC8-44CA-BFD6-F1B3DD91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46415-52A9-4D84-A5D2-66DB4271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26" y="192569"/>
            <a:ext cx="5648465" cy="279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8CC773-58E3-4673-AF80-93B681D5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6632"/>
            <a:ext cx="5800984" cy="2900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1C343-F248-4263-B0CF-F971AF3D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26" y="3778772"/>
            <a:ext cx="5648466" cy="2774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35290-E7F6-4BE6-A764-3FA6553EF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455" y="3667938"/>
            <a:ext cx="5865941" cy="28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C8E015-F36A-44EB-B352-852630A87FE8}"/>
              </a:ext>
            </a:extLst>
          </p:cNvPr>
          <p:cNvSpPr/>
          <p:nvPr/>
        </p:nvSpPr>
        <p:spPr>
          <a:xfrm>
            <a:off x="4272823" y="188640"/>
            <a:ext cx="36431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Generating APK</a:t>
            </a:r>
            <a:endParaRPr lang="en-IN" sz="4000" dirty="0">
              <a:latin typeface="Tw Cen MT" panose="020B0602020104020603" pitchFamily="34" charset="0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31F525B-F7DD-47A2-B7DF-FAC0F748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1904972"/>
            <a:ext cx="5256584" cy="4858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366B41-CF28-499B-AD95-E010519426E1}"/>
              </a:ext>
            </a:extLst>
          </p:cNvPr>
          <p:cNvSpPr/>
          <p:nvPr/>
        </p:nvSpPr>
        <p:spPr>
          <a:xfrm>
            <a:off x="191345" y="1000775"/>
            <a:ext cx="1199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badi" panose="020B0604020104020204" pitchFamily="34" charset="0"/>
                <a:ea typeface="Times New Roman" panose="02020603050405020304" pitchFamily="18" charset="0"/>
              </a:rPr>
              <a:t>After installing the Shopping List </a:t>
            </a:r>
            <a:r>
              <a:rPr lang="en-US" dirty="0" err="1">
                <a:latin typeface="Abadi" panose="020B0604020104020204" pitchFamily="34" charset="0"/>
                <a:ea typeface="Times New Roman" panose="02020603050405020304" pitchFamily="18" charset="0"/>
              </a:rPr>
              <a:t>Apk</a:t>
            </a:r>
            <a:r>
              <a:rPr lang="en-US" dirty="0">
                <a:latin typeface="Abadi" panose="020B0604020104020204" pitchFamily="34" charset="0"/>
                <a:ea typeface="Times New Roman" panose="02020603050405020304" pitchFamily="18" charset="0"/>
              </a:rPr>
              <a:t> on an android phone, the app will appear as an icon on the home screen.</a:t>
            </a:r>
            <a:endParaRPr lang="en-IN" dirty="0">
              <a:latin typeface="Abadi" panose="020B0604020104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37058-8F04-4626-B58A-C7639D72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4" y="1936021"/>
            <a:ext cx="2391273" cy="48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B9C1-0B23-40EF-BF05-C1AD8028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02500"/>
            <a:ext cx="10360501" cy="517872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Results</a:t>
            </a:r>
            <a:endParaRPr lang="en-IN" sz="2000" b="1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53171-4E6E-44F8-AC91-7FF4CB8A8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816" y="1260776"/>
            <a:ext cx="3016909" cy="5394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84E28-0424-4033-ABA8-F27ADDE1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01" y="1238237"/>
            <a:ext cx="3016908" cy="54141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0B146E-6F90-4930-88C6-28E6E9CC623C}"/>
              </a:ext>
            </a:extLst>
          </p:cNvPr>
          <p:cNvSpPr/>
          <p:nvPr/>
        </p:nvSpPr>
        <p:spPr>
          <a:xfrm>
            <a:off x="765820" y="676001"/>
            <a:ext cx="1898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1. Sign In: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188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41BEE3-FF47-41AC-82A7-4E8295B4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836712"/>
            <a:ext cx="3039061" cy="5468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7A59FF-5C30-456B-BEBA-45FE4AC4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837" y="835078"/>
            <a:ext cx="3122918" cy="5468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79C84D-E925-42B0-ADCD-C22DE4B47297}"/>
              </a:ext>
            </a:extLst>
          </p:cNvPr>
          <p:cNvSpPr/>
          <p:nvPr/>
        </p:nvSpPr>
        <p:spPr>
          <a:xfrm>
            <a:off x="1989956" y="27646"/>
            <a:ext cx="3104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2. Creating a list:</a:t>
            </a:r>
            <a:endParaRPr lang="en-I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55728-9161-4C95-A5D9-C7A7F406C00D}"/>
              </a:ext>
            </a:extLst>
          </p:cNvPr>
          <p:cNvSpPr/>
          <p:nvPr/>
        </p:nvSpPr>
        <p:spPr>
          <a:xfrm>
            <a:off x="6858650" y="18441"/>
            <a:ext cx="37292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3. Creating Products: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6966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239029-76BA-44D7-8881-A8E38BBF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708241"/>
            <a:ext cx="6912768" cy="5441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758857-D031-468D-B458-7F2BDF2E9433}"/>
              </a:ext>
            </a:extLst>
          </p:cNvPr>
          <p:cNvSpPr/>
          <p:nvPr/>
        </p:nvSpPr>
        <p:spPr>
          <a:xfrm>
            <a:off x="4102354" y="0"/>
            <a:ext cx="3264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4. Sharing the list: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970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D3428-8B8C-4AFE-BAB0-6441565CB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030" y="1591540"/>
            <a:ext cx="4874187" cy="3628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3A7574-6AC1-49DE-B733-F34224C3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10" y="1537167"/>
            <a:ext cx="6364600" cy="36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4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824B9F-93A2-4233-A3EA-F69C1258B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932" y="1052736"/>
            <a:ext cx="2952328" cy="5221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436EC-630C-47AE-9BC0-A368D4B9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72" y="1141321"/>
            <a:ext cx="2952328" cy="52250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C4A03-138C-4C68-A702-985966BFC51D}"/>
              </a:ext>
            </a:extLst>
          </p:cNvPr>
          <p:cNvSpPr/>
          <p:nvPr/>
        </p:nvSpPr>
        <p:spPr>
          <a:xfrm>
            <a:off x="2912290" y="116632"/>
            <a:ext cx="6364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4. Editing/Deleting the List/Products: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858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F6B1E5-2B1A-43C4-8575-12414F22F581}"/>
              </a:ext>
            </a:extLst>
          </p:cNvPr>
          <p:cNvSpPr/>
          <p:nvPr/>
        </p:nvSpPr>
        <p:spPr>
          <a:xfrm>
            <a:off x="4824673" y="116632"/>
            <a:ext cx="25394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  <a:ea typeface="Times New Roman" panose="02020603050405020304" pitchFamily="18" charset="0"/>
              </a:rPr>
              <a:t>Conclusion</a:t>
            </a:r>
            <a:endParaRPr lang="en-IN" sz="4000" dirty="0">
              <a:latin typeface="Tw Cen MT" panose="020B06020201040206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0810D-B454-4523-BEC7-3C21437E5724}"/>
              </a:ext>
            </a:extLst>
          </p:cNvPr>
          <p:cNvSpPr/>
          <p:nvPr/>
        </p:nvSpPr>
        <p:spPr>
          <a:xfrm>
            <a:off x="765820" y="1772816"/>
            <a:ext cx="106571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  <a:cs typeface="Times New Roman" panose="02020603050405020304" pitchFamily="18" charset="0"/>
              </a:rPr>
              <a:t>Digital Shopping Lists are considered a more reliable and accurate alternative to the  conventional lists which waste paper and other resources for just a simple reason. This simple yet effective solution is needed to help people and their lifestyle. Everything should go digital like shopping lists as this world is evolving into a digital world in this internet era. This can help even help people with Alzheimer and other memory related disease, someone can just make a list for them and then they don't have to worry about forgetting anything as everything is safe and secure in the application. Additionally, it is extremely versatile and scalable.</a:t>
            </a:r>
            <a:endParaRPr lang="en-IN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1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59A4-4914-4665-812C-C31A10D4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924944"/>
            <a:ext cx="10360501" cy="850107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Why is a Shopping app necessary?</a:t>
            </a:r>
            <a:endParaRPr lang="en-IN" sz="4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4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AAE82-309E-4492-AFDE-A32208F0321D}"/>
              </a:ext>
            </a:extLst>
          </p:cNvPr>
          <p:cNvSpPr/>
          <p:nvPr/>
        </p:nvSpPr>
        <p:spPr>
          <a:xfrm>
            <a:off x="3542655" y="2705725"/>
            <a:ext cx="510351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latin typeface="Tw Cen MT" panose="020B0602020104020603" pitchFamily="34" charset="0"/>
                <a:ea typeface="Times New Roman" panose="02020603050405020304" pitchFamily="18" charset="0"/>
              </a:rPr>
              <a:t>Thank You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789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78C0-FE98-4907-B46F-F8DF1FE86E8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14B29-A929-4BF1-8A67-6B7FA5AE4AC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9231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%"/>
              </a:lnSpc>
              <a:spcBef>
                <a:spcPts val="1600"/>
              </a:spcBef>
              <a:buClr>
                <a:schemeClr val="accent1"/>
              </a:buClr>
              <a:buSzPct val="100%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sz="2200" dirty="0">
                <a:latin typeface="Abadi" panose="020B0604020104020204" pitchFamily="34" charset="0"/>
                <a:cs typeface="Times New Roman" panose="02020603050405020304" pitchFamily="18" charset="0"/>
              </a:rPr>
              <a:t>Widgets are an essential aspect of home screen customization. One can imagine them as "at- a glance" views of an app's most important data and functionality that is accessible right from The user's home screen.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5A150-0D68-4810-AFB1-6B9779D94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00" y="1124744"/>
            <a:ext cx="2673431" cy="4767451"/>
          </a:xfrm>
          <a:prstGeom prst="rect">
            <a:avLst/>
          </a:prstGeom>
        </p:spPr>
      </p:pic>
      <p:pic>
        <p:nvPicPr>
          <p:cNvPr id="5" name="image3.jpeg">
            <a:extLst>
              <a:ext uri="{FF2B5EF4-FFF2-40B4-BE49-F238E27FC236}">
                <a16:creationId xmlns:a16="http://schemas.microsoft.com/office/drawing/2014/main" id="{7F7FF232-D044-49B5-B540-A89CD907EC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070" y="4463505"/>
            <a:ext cx="5184576" cy="14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058F-5122-4D2E-920C-1C350B1FA5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E2A2-1672-4920-8B77-C4B4BACF73BD}"/>
              </a:ext>
            </a:extLst>
          </p:cNvPr>
          <p:cNvSpPr txBox="1">
            <a:spLocks/>
          </p:cNvSpPr>
          <p:nvPr/>
        </p:nvSpPr>
        <p:spPr>
          <a:xfrm>
            <a:off x="835025" y="1253331"/>
            <a:ext cx="1094484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%"/>
              </a:lnSpc>
              <a:spcBef>
                <a:spcPts val="1600"/>
              </a:spcBef>
              <a:buClr>
                <a:schemeClr val="accent1"/>
              </a:buClr>
              <a:buSzPct val="100%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dirty="0">
                <a:latin typeface="Abadi" panose="020B0604020104020204" pitchFamily="34" charset="0"/>
                <a:cs typeface="Times New Roman" panose="02020603050405020304" pitchFamily="18" charset="0"/>
              </a:rPr>
              <a:t>A Layout dictates the alignment of widgets (such as Text, Buttons, </a:t>
            </a:r>
            <a:r>
              <a:rPr lang="en-US" sz="2200" dirty="0" err="1">
                <a:latin typeface="Abadi" panose="020B0604020104020204" pitchFamily="34" charset="0"/>
                <a:cs typeface="Times New Roman" panose="02020603050405020304" pitchFamily="18" charset="0"/>
              </a:rPr>
              <a:t>EditText</a:t>
            </a:r>
            <a:r>
              <a:rPr lang="en-US" sz="2200" dirty="0">
                <a:latin typeface="Abadi" panose="020B0604020104020204" pitchFamily="34" charset="0"/>
                <a:cs typeface="Times New Roman" panose="02020603050405020304" pitchFamily="18" charset="0"/>
              </a:rPr>
              <a:t> box) as we see in the Android Application. All the visual structure we see in an android app is designed in a Layout. Every Layout is defined in an xml file which is located in App &gt; res &gt; Layout in New Android Studio.</a:t>
            </a:r>
            <a:endParaRPr lang="en-IN" sz="2200" dirty="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A82E9-9891-4C6E-A8F6-D7B6D80F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29" y="2623343"/>
            <a:ext cx="2340000" cy="4200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503C6-3A0A-4060-A39A-703FF954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12" y="2604488"/>
            <a:ext cx="2340000" cy="4218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76160-500C-40E4-B8A5-25D07B090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700" y="2623343"/>
            <a:ext cx="2412008" cy="42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0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594D15-E7F0-4988-9919-2D2CEA99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36" y="386263"/>
            <a:ext cx="3456384" cy="61446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A01265-D452-4A60-8172-AA5BA6185D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Intents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FDC7C6-B23B-4D28-92C6-61C585B2F6D9}"/>
              </a:ext>
            </a:extLst>
          </p:cNvPr>
          <p:cNvSpPr txBox="1">
            <a:spLocks/>
          </p:cNvSpPr>
          <p:nvPr/>
        </p:nvSpPr>
        <p:spPr>
          <a:xfrm>
            <a:off x="117748" y="2111124"/>
            <a:ext cx="7344816" cy="4351338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90%"/>
              </a:lnSpc>
              <a:spcBef>
                <a:spcPts val="1600"/>
              </a:spcBef>
              <a:buClr>
                <a:schemeClr val="accent1"/>
              </a:buClr>
              <a:buSzPct val="100%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latin typeface="Abadi" panose="020B0604020104020204" pitchFamily="34" charset="0"/>
              </a:rPr>
              <a:t>Android Intent is the message that is passed between components such as activities, content providers, broadcast receivers, services etc. </a:t>
            </a:r>
          </a:p>
          <a:p>
            <a:pPr algn="just"/>
            <a:r>
              <a:rPr lang="en-US" sz="2200" dirty="0">
                <a:latin typeface="Abadi" panose="020B0604020104020204" pitchFamily="34" charset="0"/>
              </a:rPr>
              <a:t>It is generally used with </a:t>
            </a:r>
            <a:r>
              <a:rPr lang="en-US" sz="2200" dirty="0" err="1">
                <a:latin typeface="Abadi" panose="020B0604020104020204" pitchFamily="34" charset="0"/>
              </a:rPr>
              <a:t>startActivity</a:t>
            </a:r>
            <a:r>
              <a:rPr lang="en-US" sz="2200" dirty="0">
                <a:latin typeface="Abadi" panose="020B0604020104020204" pitchFamily="34" charset="0"/>
              </a:rPr>
              <a:t>() method to invoke activity, broadcast receivers etc.</a:t>
            </a:r>
          </a:p>
          <a:p>
            <a:pPr algn="just"/>
            <a:r>
              <a:rPr lang="en-US" sz="2200" dirty="0">
                <a:latin typeface="Abadi" panose="020B0604020104020204" pitchFamily="34" charset="0"/>
              </a:rPr>
              <a:t>There are two types of intents in android: implicit and explicit. Implicit Intent doesn't specify the component. Explicit Intent specifies the component.</a:t>
            </a:r>
            <a:endParaRPr lang="en-IN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7C3B-99CB-4048-8468-4DA649DDB54A}"/>
              </a:ext>
            </a:extLst>
          </p:cNvPr>
          <p:cNvSpPr txBox="1">
            <a:spLocks/>
          </p:cNvSpPr>
          <p:nvPr/>
        </p:nvSpPr>
        <p:spPr>
          <a:xfrm>
            <a:off x="836612" y="11663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w Cen MT" panose="020B0602020104020603" pitchFamily="34" charset="0"/>
              </a:rPr>
              <a:t>Activity</a:t>
            </a:r>
            <a:endParaRPr lang="en-IN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910A1-B911-431F-BA99-64C9A3DB2D29}"/>
              </a:ext>
            </a:extLst>
          </p:cNvPr>
          <p:cNvSpPr txBox="1">
            <a:spLocks/>
          </p:cNvSpPr>
          <p:nvPr/>
        </p:nvSpPr>
        <p:spPr>
          <a:xfrm>
            <a:off x="477817" y="1012525"/>
            <a:ext cx="856895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%"/>
              </a:lnSpc>
              <a:spcBef>
                <a:spcPts val="1600"/>
              </a:spcBef>
              <a:buClr>
                <a:schemeClr val="accent1"/>
              </a:buClr>
              <a:buSzPct val="100%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badi" panose="020B0604020104020204" pitchFamily="34" charset="0"/>
                <a:cs typeface="Times New Roman" panose="02020603050405020304" pitchFamily="18" charset="0"/>
              </a:rPr>
              <a:t>An activity is the single screen in android. </a:t>
            </a:r>
          </a:p>
          <a:p>
            <a:r>
              <a:rPr lang="en-US" sz="2200" dirty="0">
                <a:latin typeface="Abadi" panose="020B0604020104020204" pitchFamily="34" charset="0"/>
                <a:cs typeface="Times New Roman" panose="02020603050405020304" pitchFamily="18" charset="0"/>
              </a:rPr>
              <a:t>It is like window or frame of Java.</a:t>
            </a:r>
          </a:p>
          <a:p>
            <a:r>
              <a:rPr lang="en-US" sz="2200" dirty="0">
                <a:latin typeface="Abadi" panose="020B0604020104020204" pitchFamily="34" charset="0"/>
                <a:cs typeface="Times New Roman" panose="02020603050405020304" pitchFamily="18" charset="0"/>
              </a:rPr>
              <a:t>By the help of activity, you can place all your UI components or widgets in a single screen.</a:t>
            </a:r>
          </a:p>
          <a:p>
            <a:r>
              <a:rPr lang="en-US" sz="2200" dirty="0">
                <a:latin typeface="Abadi" panose="020B0604020104020204" pitchFamily="34" charset="0"/>
                <a:cs typeface="Times New Roman" panose="02020603050405020304" pitchFamily="18" charset="0"/>
              </a:rPr>
              <a:t>All activities in your Android apps are represented by an activity class.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0BE56-E0B0-4F04-9591-3D040762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17" y="4571892"/>
            <a:ext cx="2792879" cy="1781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C9FD5F-3765-4C26-8B9E-F92729B9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652" y="999910"/>
            <a:ext cx="3019088" cy="5462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BE0474-651E-4D69-81CA-5AD6FA7FD6DA}"/>
              </a:ext>
            </a:extLst>
          </p:cNvPr>
          <p:cNvSpPr/>
          <p:nvPr/>
        </p:nvSpPr>
        <p:spPr>
          <a:xfrm>
            <a:off x="2258184" y="3674463"/>
            <a:ext cx="52061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b="1" dirty="0">
                <a:latin typeface="Abadi" panose="020B0604020104020204" pitchFamily="34" charset="0"/>
                <a:cs typeface="Times New Roman" panose="02020603050405020304" pitchFamily="18" charset="0"/>
              </a:rPr>
              <a:t>Activity Life Cycle:</a:t>
            </a:r>
          </a:p>
        </p:txBody>
      </p:sp>
    </p:spTree>
    <p:extLst>
      <p:ext uri="{BB962C8B-B14F-4D97-AF65-F5344CB8AC3E}">
        <p14:creationId xmlns:p14="http://schemas.microsoft.com/office/powerpoint/2010/main" val="343913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D7A6-F66B-497A-A8B8-7D6130D86F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w Cen MT" panose="020B0602020104020603" pitchFamily="34" charset="0"/>
              </a:rPr>
              <a:t>API</a:t>
            </a:r>
            <a:endParaRPr lang="en-IN" sz="4000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E5A6-ADDA-4463-BCB2-914004B7B56C}"/>
              </a:ext>
            </a:extLst>
          </p:cNvPr>
          <p:cNvSpPr txBox="1">
            <a:spLocks/>
          </p:cNvSpPr>
          <p:nvPr/>
        </p:nvSpPr>
        <p:spPr>
          <a:xfrm>
            <a:off x="835025" y="1483716"/>
            <a:ext cx="7484533" cy="4351338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%"/>
              </a:lnSpc>
              <a:spcBef>
                <a:spcPts val="1600"/>
              </a:spcBef>
              <a:buClr>
                <a:schemeClr val="accent1"/>
              </a:buClr>
              <a:buSzPct val="100%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%"/>
              </a:lnSpc>
              <a:spcBef>
                <a:spcPts val="800"/>
              </a:spcBef>
              <a:buClr>
                <a:schemeClr val="accent1"/>
              </a:buClr>
              <a:buSzPct val="80%"/>
              <a:buFont typeface="Arial" pitchFamily="34" charset="0"/>
              <a:buChar char="•"/>
              <a:defRPr sz="2000" kern="1200" baseline="0%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dirty="0">
                <a:latin typeface="Abadi" panose="020B0604020104020204" pitchFamily="34" charset="0"/>
              </a:rPr>
              <a:t>API stands for “application program interface.” In short, this allows developers to access the platform or application of another party</a:t>
            </a:r>
          </a:p>
          <a:p>
            <a:pPr marL="0" indent="0">
              <a:buFont typeface="Arial" pitchFamily="34" charset="0"/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IN" sz="2000" u="sng" dirty="0">
                <a:latin typeface="Abadi" panose="020B0604020104020204" pitchFamily="34" charset="0"/>
              </a:rPr>
              <a:t>Google </a:t>
            </a:r>
            <a:r>
              <a:rPr lang="en-IN" sz="2000" u="sng" dirty="0" err="1">
                <a:latin typeface="Abadi" panose="020B0604020104020204" pitchFamily="34" charset="0"/>
              </a:rPr>
              <a:t>SignIn</a:t>
            </a:r>
            <a:r>
              <a:rPr lang="en-IN" sz="2000" u="sng" dirty="0">
                <a:latin typeface="Abadi" panose="020B0604020104020204" pitchFamily="34" charset="0"/>
              </a:rPr>
              <a:t> API:</a:t>
            </a:r>
          </a:p>
          <a:p>
            <a:r>
              <a:rPr lang="en-US" sz="2000" dirty="0">
                <a:latin typeface="Abadi" panose="020B0604020104020204" pitchFamily="34" charset="0"/>
              </a:rPr>
              <a:t>Firebase enables users with Google's Sign In API.</a:t>
            </a:r>
          </a:p>
          <a:p>
            <a:r>
              <a:rPr lang="en-US" sz="2000" dirty="0">
                <a:latin typeface="Abadi" panose="020B0604020104020204" pitchFamily="34" charset="0"/>
              </a:rPr>
              <a:t>This API makes process of authenticating users very easy and all the necessary info like the email is stored using this API for future uses. </a:t>
            </a:r>
          </a:p>
          <a:p>
            <a:r>
              <a:rPr lang="en-US" sz="2000" dirty="0">
                <a:latin typeface="Abadi" panose="020B0604020104020204" pitchFamily="34" charset="0"/>
              </a:rPr>
              <a:t>This makes the App more secure and users are authenticated via their Gmail accounts. Making it more accessible for user as well as the developer.</a:t>
            </a:r>
            <a:endParaRPr lang="en-IN" sz="32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8A938-3FD8-4DA9-A1EC-1E7B34CB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699" y="1094859"/>
            <a:ext cx="2588101" cy="45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9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16E855C-6878-401A-A45B-88BA0CB5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548680"/>
            <a:ext cx="1162839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6352C1-4D69-4A9A-84AA-B6E0EF715C69}"/>
              </a:ext>
            </a:extLst>
          </p:cNvPr>
          <p:cNvSpPr/>
          <p:nvPr/>
        </p:nvSpPr>
        <p:spPr>
          <a:xfrm>
            <a:off x="765820" y="1988840"/>
            <a:ext cx="109452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To implement database we have used Google Firebase.</a:t>
            </a:r>
          </a:p>
          <a:p>
            <a:pPr marL="342900" indent="-342900">
              <a:lnSpc>
                <a:spcPct val="150%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Firebase is a mobile- and web application development platform, backed by Google, to help developers deliver richer app experiences.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Firebase manages its own infrastructure with a nice set of tools to simplify the workflow of the developer by providing them with development kits and an online dashboard.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These toolkits are interconnected, scalable and integrable with third party software to overcome complex challenges with standard building blocks. </a:t>
            </a:r>
            <a:endParaRPr lang="en-IN" sz="2200" dirty="0">
              <a:latin typeface="Abadi" panose="020B06040201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DF49EE-DA0A-4B55-9599-D70C7A5BCB45}"/>
              </a:ext>
            </a:extLst>
          </p:cNvPr>
          <p:cNvSpPr/>
          <p:nvPr/>
        </p:nvSpPr>
        <p:spPr>
          <a:xfrm>
            <a:off x="3534737" y="332656"/>
            <a:ext cx="5119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latin typeface="Tw Cen MT" panose="020B0602020104020603" pitchFamily="34" charset="0"/>
                <a:cs typeface="Times New Roman" panose="02020603050405020304" pitchFamily="18" charset="0"/>
              </a:rPr>
              <a:t>Database Connectivity:</a:t>
            </a:r>
            <a:endParaRPr lang="en-IN" sz="4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="http://schemas.openxmlformats.org/presentationml/2006/main" xmlns:r="http://schemas.openxmlformats.org/officeDocument/2006/relationships" xmlns:a="http://schemas.openxmlformats.org/drawingml/2006/main">
      <p:transition spd="med">
        <p:fade/>
      </p:transition>
    </mc:Fallback>
  </mc:AlternateContent>
</p:sld>
</file>

<file path=ppt/theme/theme1.xml><?xml version="1.0" encoding="utf-8"?>
<a:theme xmlns:a="http://purl.oclc.org/ooxml/drawingml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%">
              <a:schemeClr val="phClr">
                <a:tint val="20%"/>
                <a:satMod val="180%"/>
                <a:lumMod val="98%"/>
              </a:schemeClr>
            </a:gs>
            <a:gs pos="40%">
              <a:schemeClr val="phClr">
                <a:tint val="30%"/>
                <a:satMod val="260%"/>
                <a:lumMod val="84%"/>
              </a:schemeClr>
            </a:gs>
            <a:gs pos="100%">
              <a:schemeClr val="phClr">
                <a:tint val="100%"/>
                <a:satMod val="110%"/>
              </a:schemeClr>
            </a:gs>
          </a:gsLst>
          <a:lin ang="5040000" scaled="1"/>
        </a:gradFill>
        <a:gradFill rotWithShape="1">
          <a:gsLst>
            <a:gs pos="0%">
              <a:schemeClr val="phClr">
                <a:shade val="15%"/>
                <a:satMod val="180%"/>
              </a:schemeClr>
            </a:gs>
            <a:gs pos="50%">
              <a:schemeClr val="phClr">
                <a:shade val="45%"/>
                <a:satMod val="170%"/>
              </a:schemeClr>
            </a:gs>
            <a:gs pos="70%">
              <a:schemeClr val="phClr">
                <a:tint val="99%"/>
                <a:shade val="65%"/>
                <a:satMod val="155%"/>
              </a:schemeClr>
            </a:gs>
            <a:gs pos="100%">
              <a:schemeClr val="phClr">
                <a:tint val="100%"/>
                <a:shade val="100%"/>
                <a:satMod val="15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%"/>
        </a:ln>
        <a:ln w="25400" cap="flat" cmpd="sng" algn="ctr">
          <a:solidFill>
            <a:schemeClr val="phClr"/>
          </a:solidFill>
          <a:miter lim="800%"/>
        </a:ln>
        <a:ln w="38100" cap="flat" cmpd="sng" algn="ctr">
          <a:solidFill>
            <a:schemeClr val="phClr"/>
          </a:solidFill>
          <a:miter lim="800%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%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%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%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100%"/>
                <a:shade val="0%"/>
                <a:satMod val="100%"/>
              </a:schemeClr>
            </a:gs>
            <a:gs pos="85%">
              <a:schemeClr val="phClr">
                <a:tint val="100%"/>
                <a:shade val="30%"/>
                <a:satMod val="100%"/>
              </a:schemeClr>
            </a:gs>
            <a:gs pos="100%">
              <a:schemeClr val="phClr">
                <a:shade val="60%"/>
                <a:satMod val="100%"/>
              </a:schemeClr>
            </a:gs>
          </a:gsLst>
          <a:lin ang="13500000" scaled="0"/>
        </a:gradFill>
        <a:gradFill rotWithShape="1">
          <a:gsLst>
            <a:gs pos="0%">
              <a:schemeClr val="phClr">
                <a:tint val="100%"/>
                <a:shade val="0%"/>
                <a:satMod val="100%"/>
              </a:schemeClr>
            </a:gs>
            <a:gs pos="85%">
              <a:schemeClr val="phClr">
                <a:shade val="30%"/>
                <a:satMod val="100%"/>
              </a:schemeClr>
            </a:gs>
            <a:gs pos="100%">
              <a:schemeClr val="phClr">
                <a:shade val="60%"/>
                <a:satMod val="100%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%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purl.oclc.org/ooxml/drawingml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%">
              <a:schemeClr val="phClr">
                <a:tint val="20%"/>
                <a:satMod val="180%"/>
                <a:lumMod val="98%"/>
              </a:schemeClr>
            </a:gs>
            <a:gs pos="40%">
              <a:schemeClr val="phClr">
                <a:tint val="30%"/>
                <a:satMod val="260%"/>
                <a:lumMod val="84%"/>
              </a:schemeClr>
            </a:gs>
            <a:gs pos="100%">
              <a:schemeClr val="phClr">
                <a:tint val="100%"/>
                <a:satMod val="110%"/>
              </a:schemeClr>
            </a:gs>
          </a:gsLst>
          <a:lin ang="5040000" scaled="1"/>
        </a:gradFill>
        <a:gradFill rotWithShape="1">
          <a:gsLst>
            <a:gs pos="0%">
              <a:schemeClr val="phClr">
                <a:shade val="15%"/>
                <a:satMod val="180%"/>
              </a:schemeClr>
            </a:gs>
            <a:gs pos="50%">
              <a:schemeClr val="phClr">
                <a:shade val="45%"/>
                <a:satMod val="170%"/>
              </a:schemeClr>
            </a:gs>
            <a:gs pos="70%">
              <a:schemeClr val="phClr">
                <a:tint val="99%"/>
                <a:shade val="65%"/>
                <a:satMod val="155%"/>
              </a:schemeClr>
            </a:gs>
            <a:gs pos="100%">
              <a:schemeClr val="phClr">
                <a:tint val="100%"/>
                <a:shade val="100%"/>
                <a:satMod val="15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%"/>
        </a:ln>
        <a:ln w="25400" cap="flat" cmpd="sng" algn="ctr">
          <a:solidFill>
            <a:schemeClr val="phClr"/>
          </a:solidFill>
          <a:miter lim="800%"/>
        </a:ln>
        <a:ln w="38100" cap="flat" cmpd="sng" algn="ctr">
          <a:solidFill>
            <a:schemeClr val="phClr"/>
          </a:solidFill>
          <a:miter lim="800%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%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%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%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100%"/>
                <a:shade val="0%"/>
                <a:satMod val="100%"/>
              </a:schemeClr>
            </a:gs>
            <a:gs pos="85%">
              <a:schemeClr val="phClr">
                <a:tint val="100%"/>
                <a:shade val="30%"/>
                <a:satMod val="100%"/>
              </a:schemeClr>
            </a:gs>
            <a:gs pos="100%">
              <a:schemeClr val="phClr">
                <a:shade val="60%"/>
                <a:satMod val="100%"/>
              </a:schemeClr>
            </a:gs>
          </a:gsLst>
          <a:lin ang="13500000" scaled="0"/>
        </a:gradFill>
        <a:gradFill rotWithShape="1">
          <a:gsLst>
            <a:gs pos="0%">
              <a:schemeClr val="phClr">
                <a:tint val="100%"/>
                <a:shade val="0%"/>
                <a:satMod val="100%"/>
              </a:schemeClr>
            </a:gs>
            <a:gs pos="85%">
              <a:schemeClr val="phClr">
                <a:shade val="30%"/>
                <a:satMod val="100%"/>
              </a:schemeClr>
            </a:gs>
            <a:gs pos="100%">
              <a:schemeClr val="phClr">
                <a:shade val="60%"/>
                <a:satMod val="100%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purl.oclc.org/ooxml/drawingml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%">
              <a:schemeClr val="phClr">
                <a:tint val="20%"/>
                <a:satMod val="180%"/>
                <a:lumMod val="98%"/>
              </a:schemeClr>
            </a:gs>
            <a:gs pos="40%">
              <a:schemeClr val="phClr">
                <a:tint val="30%"/>
                <a:satMod val="260%"/>
                <a:lumMod val="84%"/>
              </a:schemeClr>
            </a:gs>
            <a:gs pos="100%">
              <a:schemeClr val="phClr">
                <a:tint val="100%"/>
                <a:satMod val="110%"/>
              </a:schemeClr>
            </a:gs>
          </a:gsLst>
          <a:lin ang="5040000" scaled="1"/>
        </a:gradFill>
        <a:gradFill rotWithShape="1">
          <a:gsLst>
            <a:gs pos="0%">
              <a:schemeClr val="phClr">
                <a:shade val="15%"/>
                <a:satMod val="180%"/>
              </a:schemeClr>
            </a:gs>
            <a:gs pos="50%">
              <a:schemeClr val="phClr">
                <a:shade val="45%"/>
                <a:satMod val="170%"/>
              </a:schemeClr>
            </a:gs>
            <a:gs pos="70%">
              <a:schemeClr val="phClr">
                <a:tint val="99%"/>
                <a:shade val="65%"/>
                <a:satMod val="155%"/>
              </a:schemeClr>
            </a:gs>
            <a:gs pos="100%">
              <a:schemeClr val="phClr">
                <a:tint val="100%"/>
                <a:shade val="100%"/>
                <a:satMod val="15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%"/>
        </a:ln>
        <a:ln w="25400" cap="flat" cmpd="sng" algn="ctr">
          <a:solidFill>
            <a:schemeClr val="phClr"/>
          </a:solidFill>
          <a:miter lim="800%"/>
        </a:ln>
        <a:ln w="38100" cap="flat" cmpd="sng" algn="ctr">
          <a:solidFill>
            <a:schemeClr val="phClr"/>
          </a:solidFill>
          <a:miter lim="800%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%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%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%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100%"/>
                <a:shade val="0%"/>
                <a:satMod val="100%"/>
              </a:schemeClr>
            </a:gs>
            <a:gs pos="85%">
              <a:schemeClr val="phClr">
                <a:tint val="100%"/>
                <a:shade val="30%"/>
                <a:satMod val="100%"/>
              </a:schemeClr>
            </a:gs>
            <a:gs pos="100%">
              <a:schemeClr val="phClr">
                <a:shade val="60%"/>
                <a:satMod val="100%"/>
              </a:schemeClr>
            </a:gs>
          </a:gsLst>
          <a:lin ang="13500000" scaled="0"/>
        </a:gradFill>
        <a:gradFill rotWithShape="1">
          <a:gsLst>
            <a:gs pos="0%">
              <a:schemeClr val="phClr">
                <a:tint val="100%"/>
                <a:shade val="0%"/>
                <a:satMod val="100%"/>
              </a:schemeClr>
            </a:gs>
            <a:gs pos="85%">
              <a:schemeClr val="phClr">
                <a:shade val="30%"/>
                <a:satMod val="100%"/>
              </a:schemeClr>
            </a:gs>
            <a:gs pos="100%">
              <a:schemeClr val="phClr">
                <a:shade val="60%"/>
                <a:satMod val="100%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purl.oclc.org/ooxml/officeDocument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purl.oclc.org/ooxml/officeDocument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purl.oclc.org/ooxml/officeDocument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purl.oclc.org/ooxml/officeDocument/extendedProperties" xmlns:vt="http://purl.oclc.org/ooxml/officeDocument/docPropsVTypes">
  <Template>Triple circuit lines presentation (widescreen)</Template>
  <TotalTime>163</TotalTime>
  <Words>609</Words>
  <Application>Microsoft Office PowerPoint</Application>
  <PresentationFormat>Custom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Abadi</vt:lpstr>
      <vt:lpstr>Arial</vt:lpstr>
      <vt:lpstr>Calibri</vt:lpstr>
      <vt:lpstr>Times New Roman</vt:lpstr>
      <vt:lpstr>Tw Cen MT</vt:lpstr>
      <vt:lpstr>Tech 16x9</vt:lpstr>
      <vt:lpstr>Shopping List Management Application </vt:lpstr>
      <vt:lpstr>Why is a Shopping app necessary?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List Management Application</dc:title>
  <dc:creator>Aspire 5</dc:creator>
  <cp:lastModifiedBy>Aspire 5</cp:lastModifiedBy>
  <cp:revision>13</cp:revision>
  <dcterms:created xsi:type="dcterms:W3CDTF">2020-12-05T09:33:14Z</dcterms:created>
  <dcterms:modified xsi:type="dcterms:W3CDTF">2020-12-06T06:05:45Z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